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50" autoAdjust="0"/>
  </p:normalViewPr>
  <p:slideViewPr>
    <p:cSldViewPr>
      <p:cViewPr varScale="1">
        <p:scale>
          <a:sx n="103" d="100"/>
          <a:sy n="103" d="100"/>
        </p:scale>
        <p:origin x="-2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D67816-C5C8-4C13-BF40-ED6684020BF8}" type="datetimeFigureOut">
              <a:rPr lang="en-US" smtClean="0"/>
              <a:t>5/12/2016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6758C7-FDFF-4210-8FAD-DEB6961A6C62}" type="slidenum">
              <a:rPr lang="en-US" smtClean="0"/>
              <a:t>‹#›</a:t>
            </a:fld>
            <a:endParaRPr lang="en-US"/>
          </a:p>
        </p:txBody>
      </p:sp>
    </p:spTree>
    <p:extLst>
      <p:ext uri="{BB962C8B-B14F-4D97-AF65-F5344CB8AC3E}">
        <p14:creationId xmlns:p14="http://schemas.microsoft.com/office/powerpoint/2010/main" val="889480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BEA3AEC-CAF7-41CC-A557-1D7990D9C86C}" type="datetime1">
              <a:rPr lang="en-US" smtClean="0"/>
              <a:t>5/12/2016</a:t>
            </a:fld>
            <a:endParaRPr lang="en-US"/>
          </a:p>
        </p:txBody>
      </p:sp>
      <p:sp>
        <p:nvSpPr>
          <p:cNvPr id="5" name="Footer Placeholder 4"/>
          <p:cNvSpPr>
            <a:spLocks noGrp="1"/>
          </p:cNvSpPr>
          <p:nvPr>
            <p:ph type="ftr" sz="quarter" idx="11"/>
          </p:nvPr>
        </p:nvSpPr>
        <p:spPr>
          <a:xfrm>
            <a:off x="1447800" y="6356350"/>
            <a:ext cx="6248400" cy="365125"/>
          </a:xfrm>
        </p:spPr>
        <p:txBody>
          <a:bodyPr/>
          <a:lstStyle>
            <a:lvl1pPr>
              <a:defRPr>
                <a:solidFill>
                  <a:schemeClr val="tx1"/>
                </a:solidFill>
              </a:defRPr>
            </a:lvl1pPr>
          </a:lstStyle>
          <a:p>
            <a:r>
              <a:rPr lang="en-US" dirty="0" smtClean="0"/>
              <a:t>From Chemosensory Transduction: The Detection of Odors, Tastes, and Other </a:t>
            </a:r>
            <a:r>
              <a:rPr lang="en-US" dirty="0" err="1" smtClean="0"/>
              <a:t>Chemostimuli</a:t>
            </a:r>
            <a:r>
              <a:rPr lang="en-US" dirty="0" smtClean="0"/>
              <a:t> , Copyright © 2016 Elsevier Inc. All rights reserved.</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16AC742-6368-45CA-BF68-89A4CBB5E3AF}" type="slidenum">
              <a:rPr lang="en-US" smtClean="0"/>
              <a:pPr/>
              <a:t>‹#›</a:t>
            </a:fld>
            <a:endParaRPr lang="en-US" dirty="0"/>
          </a:p>
        </p:txBody>
      </p:sp>
    </p:spTree>
    <p:extLst>
      <p:ext uri="{BB962C8B-B14F-4D97-AF65-F5344CB8AC3E}">
        <p14:creationId xmlns:p14="http://schemas.microsoft.com/office/powerpoint/2010/main" val="462997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A6A3E-23DB-4026-B59A-66A624A9F933}"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019293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3B0F90-80DB-42D6-8163-97623F4CD404}"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44279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643E0-3B7A-496A-B60C-F710A6DA68C0}" type="datetime1">
              <a:rPr lang="en-US" smtClean="0"/>
              <a:t>5/12/2016</a:t>
            </a:fld>
            <a:endParaRPr lang="en-US"/>
          </a:p>
        </p:txBody>
      </p:sp>
      <p:sp>
        <p:nvSpPr>
          <p:cNvPr id="5" name="Footer Placeholder 4"/>
          <p:cNvSpPr>
            <a:spLocks noGrp="1"/>
          </p:cNvSpPr>
          <p:nvPr>
            <p:ph type="ftr" sz="quarter" idx="11"/>
          </p:nvPr>
        </p:nvSpPr>
        <p:spPr/>
        <p:txBody>
          <a:bodyPr/>
          <a:lstStyle/>
          <a:p>
            <a:r>
              <a:rPr lang="en-US" dirty="0" smtClean="0"/>
              <a:t>From Chemosensory Transduction: The Detection of Odors, Tastes, and Other </a:t>
            </a:r>
            <a:r>
              <a:rPr lang="en-US" dirty="0" err="1" smtClean="0"/>
              <a:t>Chemostimuli</a:t>
            </a:r>
            <a:r>
              <a:rPr lang="en-US" dirty="0" smtClean="0"/>
              <a:t>, Copyright © 2016 Elsevier Inc. All rights reserved.</a:t>
            </a:r>
            <a:endParaRPr lang="en-US" dirty="0"/>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188951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213FC-D8CE-4AF5-A6C2-3E28AF438FB1}"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79316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896984-F554-4C3C-A505-347D49DB27B5}"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866279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A8C5FD-F87C-4A1F-9CB3-E3318126A460}" type="datetime1">
              <a:rPr lang="en-US" smtClean="0"/>
              <a:t>5/12/2016</a:t>
            </a:fld>
            <a:endParaRPr lang="en-US"/>
          </a:p>
        </p:txBody>
      </p:sp>
      <p:sp>
        <p:nvSpPr>
          <p:cNvPr id="8" name="Footer Placeholder 7"/>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9" name="Slide Number Placeholder 8"/>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688757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3CA140-4EF5-4B0B-AAE4-AF0CE05A1A56}" type="datetime1">
              <a:rPr lang="en-US" smtClean="0"/>
              <a:t>5/12/2016</a:t>
            </a:fld>
            <a:endParaRPr lang="en-US"/>
          </a:p>
        </p:txBody>
      </p:sp>
      <p:sp>
        <p:nvSpPr>
          <p:cNvPr id="4" name="Footer Placeholder 3"/>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5" name="Slide Number Placeholder 4"/>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302020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80DB4-565E-497D-B321-DFE542FAB47E}" type="datetime1">
              <a:rPr lang="en-US" smtClean="0"/>
              <a:t>5/12/2016</a:t>
            </a:fld>
            <a:endParaRPr lang="en-US"/>
          </a:p>
        </p:txBody>
      </p:sp>
      <p:sp>
        <p:nvSpPr>
          <p:cNvPr id="3" name="Footer Placeholder 2"/>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4" name="Slide Number Placeholder 3"/>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52655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3D861-94A8-4776-8B3A-C71C02216574}"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256534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D6A4A-0CA4-4E3E-9A9B-5139FCECE1CC}"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12274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E6AA0-AC46-4ADA-B1EC-AAE253B82D30}" type="datetime1">
              <a:rPr lang="en-US" smtClean="0"/>
              <a:t>5/12/2016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AC742-6368-45CA-BF68-89A4CBB5E3AF}" type="slidenum">
              <a:rPr lang="en-US" smtClean="0"/>
              <a:t>‹#›</a:t>
            </a:fld>
            <a:endParaRPr lang="en-US"/>
          </a:p>
        </p:txBody>
      </p:sp>
    </p:spTree>
    <p:extLst>
      <p:ext uri="{BB962C8B-B14F-4D97-AF65-F5344CB8AC3E}">
        <p14:creationId xmlns:p14="http://schemas.microsoft.com/office/powerpoint/2010/main" val="1973194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11375"/>
            <a:ext cx="7772400" cy="1470025"/>
          </a:xfrm>
        </p:spPr>
        <p:txBody>
          <a:bodyPr/>
          <a:lstStyle/>
          <a:p>
            <a:r>
              <a:rPr lang="en-US" dirty="0" smtClean="0"/>
              <a:t>Chapter </a:t>
            </a:r>
            <a:r>
              <a:rPr lang="en-US" dirty="0" smtClean="0"/>
              <a:t>14</a:t>
            </a:r>
            <a:endParaRPr lang="en-US" dirty="0"/>
          </a:p>
        </p:txBody>
      </p:sp>
    </p:spTree>
    <p:extLst>
      <p:ext uri="{BB962C8B-B14F-4D97-AF65-F5344CB8AC3E}">
        <p14:creationId xmlns:p14="http://schemas.microsoft.com/office/powerpoint/2010/main" val="1186407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257800"/>
            <a:ext cx="8686800" cy="1015663"/>
          </a:xfrm>
          <a:prstGeom prst="rect">
            <a:avLst/>
          </a:prstGeom>
        </p:spPr>
        <p:txBody>
          <a:bodyPr wrap="square">
            <a:spAutoFit/>
          </a:bodyPr>
          <a:lstStyle/>
          <a:p>
            <a:r>
              <a:rPr lang="en-US" sz="1200" b="1" dirty="0"/>
              <a:t>Figure 1 </a:t>
            </a:r>
            <a:r>
              <a:rPr lang="en-US" sz="1200" dirty="0"/>
              <a:t>(a) Examples of stress-induced changes in the brain. (b) The stress-induced dendritic remodeling is site specific. Hippocampal formation: remodeling of pyramidal neurons characterized by shrinkage of apical dendrites and loss of spines of pyramidal neurons in region CA3. Medial prefrontal cortex: remodeling of the apical dendritic tree of pyramidal neurons together with the loss of dendritic spines. Amygdala: in the </a:t>
            </a:r>
            <a:r>
              <a:rPr lang="en-US" sz="1200" dirty="0" err="1"/>
              <a:t>basolateral</a:t>
            </a:r>
            <a:r>
              <a:rPr lang="en-US" sz="1200" dirty="0"/>
              <a:t> nucleus, formation of new spines on the dendrites of spiny neurons and increased complexity of the dendritic arbor</a:t>
            </a:r>
            <a:r>
              <a:rPr lang="en-US" sz="1200" dirty="0" smtClean="0"/>
              <a:t>.</a:t>
            </a:r>
            <a:endParaRPr lang="en-US" sz="1200" dirty="0"/>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2</a:t>
            </a:fld>
            <a:endParaRPr lang="en-US" dirty="0"/>
          </a:p>
        </p:txBody>
      </p:sp>
      <p:pic>
        <p:nvPicPr>
          <p:cNvPr id="1027" name="Picture 3" descr="W:\Projects\Active\Thapasya\2016\S&amp;T\Companion\Fink_COMP_SITE\JPG\Chapter14\f14-01-97801280095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1793" y="609600"/>
            <a:ext cx="2974664" cy="3909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742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257800"/>
            <a:ext cx="8686800" cy="1015663"/>
          </a:xfrm>
          <a:prstGeom prst="rect">
            <a:avLst/>
          </a:prstGeom>
        </p:spPr>
        <p:txBody>
          <a:bodyPr wrap="square">
            <a:spAutoFit/>
          </a:bodyPr>
          <a:lstStyle/>
          <a:p>
            <a:r>
              <a:rPr lang="en-US" sz="1200" b="1" dirty="0"/>
              <a:t>Figure </a:t>
            </a:r>
            <a:r>
              <a:rPr lang="en-US" sz="1200" b="1" dirty="0" smtClean="0"/>
              <a:t>2 </a:t>
            </a:r>
            <a:r>
              <a:rPr lang="en-US" sz="1200" dirty="0"/>
              <a:t>Chronic stress inhibits neurogenesis in the adult hippocampal dentate gyrus and alters serotonergic transmission in the hippocampus. (a) Representative confocal images of newborn neurons in the hippocampus (retroviral labeling). Scale bar 50 </a:t>
            </a:r>
            <a:r>
              <a:rPr lang="en-US" sz="1200" dirty="0" err="1"/>
              <a:t>μm</a:t>
            </a:r>
            <a:r>
              <a:rPr lang="en-US" sz="1200" dirty="0"/>
              <a:t>. (b) Chronic stress inhibits both the proliferation rate and the survival rate of newly generated cells in the hippocampal dentate gyrus. (c) Chronic stress down regulates the density of 5-HT</a:t>
            </a:r>
            <a:r>
              <a:rPr lang="en-US" sz="1200" baseline="-25000" dirty="0"/>
              <a:t>1A</a:t>
            </a:r>
            <a:r>
              <a:rPr lang="en-US" sz="1200" dirty="0"/>
              <a:t> receptors in the hippocampus. Male tree shrews were submitted to subordination stress for 28 days, and brain 5-HT</a:t>
            </a:r>
            <a:r>
              <a:rPr lang="en-US" sz="1200" baseline="-25000" dirty="0"/>
              <a:t>1A</a:t>
            </a:r>
            <a:r>
              <a:rPr lang="en-US" sz="1200" dirty="0"/>
              <a:t> receptors were quantified by </a:t>
            </a:r>
            <a:r>
              <a:rPr lang="en-US" sz="1200" i="1" dirty="0"/>
              <a:t>in vitro</a:t>
            </a:r>
            <a:r>
              <a:rPr lang="en-US" sz="1200" dirty="0"/>
              <a:t> receptor autoradiography. For details see Ref. 77.</a:t>
            </a:r>
            <a:endParaRPr lang="en-US" sz="1200" dirty="0"/>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3</a:t>
            </a:fld>
            <a:endParaRPr lang="en-US" dirty="0"/>
          </a:p>
        </p:txBody>
      </p:sp>
      <p:pic>
        <p:nvPicPr>
          <p:cNvPr id="2050" name="Picture 2" descr="W:\Projects\Active\Thapasya\2016\S&amp;T\Companion\Fink_COMP_SITE\JPG\Chapter14\f14-02-97801280095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43774" y="990600"/>
            <a:ext cx="3876026" cy="3677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4412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105400"/>
            <a:ext cx="8686800" cy="1200329"/>
          </a:xfrm>
          <a:prstGeom prst="rect">
            <a:avLst/>
          </a:prstGeom>
        </p:spPr>
        <p:txBody>
          <a:bodyPr wrap="square">
            <a:spAutoFit/>
          </a:bodyPr>
          <a:lstStyle/>
          <a:p>
            <a:r>
              <a:rPr lang="en-US" sz="1200" b="1" dirty="0"/>
              <a:t>Figure </a:t>
            </a:r>
            <a:r>
              <a:rPr lang="en-US" sz="1200" b="1" dirty="0" smtClean="0"/>
              <a:t>3 </a:t>
            </a:r>
            <a:r>
              <a:rPr lang="en-US" sz="1200" dirty="0"/>
              <a:t>Stress and glucocorticoids affect the formation of heterochromatin in the hippocampus in a site and treatment specific way. Electron micrographs of pyramidal neuron nuclei in the hippocampus of control and stressed male tree shrews: (a) control CA1; (b) stress CA1; (c) control CA3; (d) stress CA3. Note the homogeneous </a:t>
            </a:r>
            <a:r>
              <a:rPr lang="en-US" sz="1200" dirty="0" err="1"/>
              <a:t>nucleoplasma</a:t>
            </a:r>
            <a:r>
              <a:rPr lang="en-US" sz="1200" dirty="0"/>
              <a:t> (NP) in the controls and the large number of heterochromatin clusters (arrow) in nuclei of CA3 pyramidal neurons in stressed animals. NL, nucleolus. Calibration bar: 2 </a:t>
            </a:r>
            <a:r>
              <a:rPr lang="en-US" sz="1200" dirty="0" err="1"/>
              <a:t>μm</a:t>
            </a:r>
            <a:r>
              <a:rPr lang="en-US" sz="1200" dirty="0"/>
              <a:t>. (e–f) Relative number of heterochromatin clusters in electron micrographs from nuclei of pyramidal cells in CA1 and CA3.</a:t>
            </a:r>
          </a:p>
          <a:p>
            <a:r>
              <a:rPr lang="en-US" sz="1200" dirty="0"/>
              <a:t>With modifications from Ref. 48.</a:t>
            </a:r>
            <a:endParaRPr lang="en-US" sz="1200" dirty="0"/>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4</a:t>
            </a:fld>
            <a:endParaRPr lang="en-US" dirty="0"/>
          </a:p>
        </p:txBody>
      </p:sp>
      <p:pic>
        <p:nvPicPr>
          <p:cNvPr id="3074" name="Picture 2" descr="W:\Projects\Active\Thapasya\2016\S&amp;T\Companion\Fink_COMP_SITE\JPG\Chapter14\f14-03-97801280095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501164" y="304800"/>
            <a:ext cx="1502414" cy="4355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9797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74</Words>
  <Application>Microsoft Office PowerPoint</Application>
  <PresentationFormat>On-screen Show (4:3)</PresentationFormat>
  <Paragraphs>14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Chapter 14</vt:lpstr>
      <vt:lpstr>PowerPoint Presentation</vt:lpstr>
      <vt:lpstr>PowerPoint Presentation</vt:lpstr>
      <vt:lpstr>PowerPoint Presentation</vt:lpstr>
    </vt:vector>
  </TitlesOfParts>
  <Company>Reed Elsevier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01</dc:title>
  <dc:creator>Reed Elsevier</dc:creator>
  <cp:lastModifiedBy>Reed Elsevier</cp:lastModifiedBy>
  <cp:revision>20</cp:revision>
  <dcterms:created xsi:type="dcterms:W3CDTF">2016-04-01T05:53:55Z</dcterms:created>
  <dcterms:modified xsi:type="dcterms:W3CDTF">2016-05-12T09:32:36Z</dcterms:modified>
</cp:coreProperties>
</file>